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338" r:id="rId2"/>
    <p:sldId id="331" r:id="rId3"/>
    <p:sldId id="333" r:id="rId4"/>
    <p:sldId id="276" r:id="rId5"/>
    <p:sldId id="339" r:id="rId6"/>
    <p:sldId id="340" r:id="rId7"/>
    <p:sldId id="341" r:id="rId8"/>
    <p:sldId id="326" r:id="rId9"/>
    <p:sldId id="334" r:id="rId10"/>
    <p:sldId id="336" r:id="rId11"/>
    <p:sldId id="335" r:id="rId12"/>
    <p:sldId id="337" r:id="rId13"/>
    <p:sldId id="275" r:id="rId14"/>
    <p:sldId id="342" r:id="rId15"/>
    <p:sldId id="355" r:id="rId16"/>
    <p:sldId id="35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842"/>
    <p:restoredTop sz="65078"/>
  </p:normalViewPr>
  <p:slideViewPr>
    <p:cSldViewPr snapToGrid="0" snapToObjects="1">
      <p:cViewPr varScale="1">
        <p:scale>
          <a:sx n="62" d="100"/>
          <a:sy n="62" d="100"/>
        </p:scale>
        <p:origin x="344" y="176"/>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4/14/19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of different parameters will usually necessitate the use of a link function</a:t>
            </a:r>
          </a:p>
          <a:p>
            <a:r>
              <a:rPr lang="en-US" dirty="0"/>
              <a:t>	This is because the new parameters we’ll be interested in modeling are typically not unbounded in both directions</a:t>
            </a:r>
          </a:p>
          <a:p>
            <a:r>
              <a:rPr lang="en-US" dirty="0"/>
              <a:t>	Conveniently, the target of most of our modeling effort so far, the mean parameter in a Gaussian distribution, has been unbounded in both directions, making it easier for us up until this point</a:t>
            </a:r>
          </a:p>
        </p:txBody>
      </p:sp>
      <p:sp>
        <p:nvSpPr>
          <p:cNvPr id="4" name="Slide Number Placeholder 3"/>
          <p:cNvSpPr>
            <a:spLocks noGrp="1"/>
          </p:cNvSpPr>
          <p:nvPr>
            <p:ph type="sldNum" sz="quarter" idx="10"/>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2455236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think about this one of two ways:</a:t>
            </a:r>
          </a:p>
          <a:p>
            <a:r>
              <a:rPr lang="en-US" dirty="0"/>
              <a:t>	The linear portion of our model is used to model the logit-transformed parameter value (which puts it on the unbounded scale)</a:t>
            </a:r>
          </a:p>
          <a:p>
            <a:r>
              <a:rPr lang="en-US" dirty="0"/>
              <a:t>	OR: the raw parameter value is defined by applying the inverse link function (the logistic) to the linear portion of the model (forcing the linear portion of the model to take on values between 0 and 1)</a:t>
            </a:r>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1281879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experimental variables of interest: the side of the table on which the prosocial option appeared and partner vs. control condition</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402026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model does not have a main effect of condition</a:t>
            </a:r>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2361720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www.allaboutbirds.org</a:t>
            </a:r>
            <a:r>
              <a:rPr lang="en-US" dirty="0"/>
              <a:t>/guide/</a:t>
            </a:r>
            <a:r>
              <a:rPr lang="en-US" dirty="0" err="1"/>
              <a:t>Snow_Goose</a:t>
            </a:r>
            <a:r>
              <a:rPr lang="en-US" dirty="0"/>
              <a:t>/media-browser/59939451</a:t>
            </a:r>
          </a:p>
          <a:p>
            <a:r>
              <a:rPr lang="en-US" dirty="0"/>
              <a:t>https://</a:t>
            </a:r>
            <a:r>
              <a:rPr lang="en-US" dirty="0" err="1"/>
              <a:t>www.allaboutbirds.org</a:t>
            </a:r>
            <a:r>
              <a:rPr lang="en-US" dirty="0"/>
              <a:t>/guide/</a:t>
            </a:r>
            <a:r>
              <a:rPr lang="en-US" dirty="0" err="1"/>
              <a:t>Snow_Goose</a:t>
            </a:r>
            <a:r>
              <a:rPr lang="en-US" dirty="0"/>
              <a:t>/media-browser/78204831</a:t>
            </a:r>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150366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a:t>
            </a:fld>
            <a:endParaRPr lang="en-US"/>
          </a:p>
        </p:txBody>
      </p:sp>
    </p:spTree>
    <p:extLst>
      <p:ext uri="{BB962C8B-B14F-4D97-AF65-F5344CB8AC3E}">
        <p14:creationId xmlns:p14="http://schemas.microsoft.com/office/powerpoint/2010/main" val="23327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87557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2754346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4090040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402716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link function’s job is to map the linear space of a model…onto the non-linear space of a parameter like...So f is chosen with that goal in mind.”</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logit link maps a parameter that is defined as a probability mass, and therefore constrained to lie between zero and one, onto a linear model that can take on any real value.”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inverse of the logit function is the logistic function (also sometimes called the inverse-logit)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lecture code relating to probabilities, odds, and log-odds</a:t>
            </a:r>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94512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4/14/19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4/14/19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4/14/19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4/14/19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Binomial Regression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12</a:t>
            </a:r>
            <a:br>
              <a:rPr lang="en-US" sz="4400" dirty="0">
                <a:latin typeface="Garamond" panose="02020404030301010803" pitchFamily="18" charset="0"/>
              </a:rPr>
            </a:br>
            <a:r>
              <a:rPr lang="en-US" sz="4400" dirty="0">
                <a:latin typeface="Garamond" panose="02020404030301010803" pitchFamily="18" charset="0"/>
              </a:rPr>
              <a:t>15 April 2019</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154411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1578831"/>
              </a:xfrm>
            </p:spPr>
            <p:txBody>
              <a:bodyPr>
                <a:noAutofit/>
              </a:bodyPr>
              <a:lstStyle/>
              <a:p>
                <a:pPr marL="0" indent="0" algn="ctr">
                  <a:buNone/>
                </a:pPr>
                <a:r>
                  <a:rPr lang="en-US" sz="4000" i="1" dirty="0" err="1">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a:t>
                </a:r>
                <a:r>
                  <a:rPr lang="en-US" sz="4000" dirty="0">
                    <a:latin typeface="Garamond" panose="02020404030301010803" pitchFamily="18" charset="0"/>
                  </a:rPr>
                  <a:t>Binomial</a:t>
                </a:r>
                <a:r>
                  <a:rPr lang="en-US" sz="4000" dirty="0">
                    <a:solidFill>
                      <a:schemeClr val="tx1"/>
                    </a:solidFill>
                    <a:latin typeface="Garamond" panose="02020404030301010803" pitchFamily="18" charset="0"/>
                  </a:rPr>
                  <a:t>(</a:t>
                </a:r>
                <a:r>
                  <a:rPr lang="en-US" sz="4000" i="1" dirty="0">
                    <a:solidFill>
                      <a:schemeClr val="tx1"/>
                    </a:solidFill>
                    <a:latin typeface="Garamond" panose="02020404030301010803" pitchFamily="18" charset="0"/>
                  </a:rPr>
                  <a:t>n</a:t>
                </a:r>
                <a:r>
                  <a:rPr lang="en-US" sz="4000" dirty="0">
                    <a:solidFill>
                      <a:schemeClr val="tx1"/>
                    </a:solidFill>
                    <a:latin typeface="Garamond" panose="02020404030301010803" pitchFamily="18" charset="0"/>
                  </a:rPr>
                  <a:t>, </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logit(</a:t>
                </a:r>
                <a:r>
                  <a:rPr lang="en-US" sz="4000" i="1" dirty="0">
                    <a:solidFill>
                      <a:schemeClr val="tx1"/>
                    </a:solidFill>
                    <a:latin typeface="Garamond" panose="02020404030301010803" pitchFamily="18" charset="0"/>
                  </a:rPr>
                  <a:t>p</a:t>
                </a:r>
                <a:r>
                  <a:rPr lang="en-US" sz="4000" i="1" baseline="-25000" dirty="0">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1578831"/>
              </a:xfrm>
              <a:blipFill>
                <a:blip r:embed="rId3"/>
                <a:stretch>
                  <a:fillRect t="-952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24573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a:solidFill>
                      <a:srgbClr val="FF0000"/>
                    </a:solidFill>
                    <a:latin typeface="Garamond" panose="02020404030301010803" pitchFamily="18" charset="0"/>
                  </a:rPr>
                  <a:t>Binomial</a:t>
                </a:r>
                <a:r>
                  <a:rPr lang="en-US" sz="4000" dirty="0">
                    <a:latin typeface="Garamond" panose="02020404030301010803" pitchFamily="18" charset="0"/>
                  </a:rPr>
                  <a:t>(</a:t>
                </a:r>
                <a:r>
                  <a:rPr lang="en-US" sz="4000" i="1" dirty="0">
                    <a:latin typeface="Garamond" panose="02020404030301010803" pitchFamily="18" charset="0"/>
                  </a:rPr>
                  <a:t>n</a:t>
                </a:r>
                <a:r>
                  <a:rPr lang="en-US" sz="4000" dirty="0">
                    <a:latin typeface="Garamond" panose="02020404030301010803" pitchFamily="18" charset="0"/>
                  </a:rPr>
                  <a:t>, </a:t>
                </a:r>
                <a:r>
                  <a:rPr lang="en-US" sz="4000" i="1" dirty="0">
                    <a:solidFill>
                      <a:srgbClr val="0070C0"/>
                    </a:solidFill>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a:t>
                </a:r>
              </a:p>
              <a:p>
                <a:pPr marL="0" indent="0" algn="ctr">
                  <a:buNone/>
                </a:pPr>
                <a:r>
                  <a:rPr lang="en-US" sz="4000" dirty="0">
                    <a:solidFill>
                      <a:srgbClr val="00B050"/>
                    </a:solidFill>
                    <a:latin typeface="Garamond" panose="02020404030301010803" pitchFamily="18" charset="0"/>
                  </a:rPr>
                  <a:t>logit(</a:t>
                </a:r>
                <a:r>
                  <a:rPr lang="en-US" sz="4000" i="1" dirty="0">
                    <a:solidFill>
                      <a:srgbClr val="0070C0"/>
                    </a:solidFill>
                    <a:latin typeface="Garamond" panose="02020404030301010803" pitchFamily="18" charset="0"/>
                  </a:rPr>
                  <a:t>p</a:t>
                </a:r>
                <a:r>
                  <a:rPr lang="en-US" sz="4000" i="1" baseline="-25000" dirty="0">
                    <a:latin typeface="Garamond" panose="02020404030301010803" pitchFamily="18" charset="0"/>
                  </a:rPr>
                  <a:t>i</a:t>
                </a:r>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9153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116869"/>
                <a:ext cx="8369877" cy="3930640"/>
              </a:xfrm>
            </p:spPr>
            <p:txBody>
              <a:bodyPr>
                <a:noAutofit/>
              </a:bodyPr>
              <a:lstStyle/>
              <a:p>
                <a:pPr marL="0" indent="0" algn="ctr">
                  <a:buNone/>
                </a:pPr>
                <a:r>
                  <a:rPr lang="en-US" sz="4000" i="1" dirty="0">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Binomial(</a:t>
                </a:r>
                <a:r>
                  <a:rPr lang="en-US" sz="4000" i="1" dirty="0">
                    <a:latin typeface="Garamond" panose="02020404030301010803" pitchFamily="18" charset="0"/>
                  </a:rPr>
                  <a:t>n</a:t>
                </a:r>
                <a:r>
                  <a:rPr lang="en-US" sz="4000" dirty="0">
                    <a:latin typeface="Garamond" panose="02020404030301010803" pitchFamily="18" charset="0"/>
                  </a:rPr>
                  <a:t>, </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logit(</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Garamond" panose="02020404030301010803" pitchFamily="18" charset="0"/>
                  <a:ea typeface="Cambria Math" panose="02040503050406030204" pitchFamily="18" charset="0"/>
                </a:endParaRPr>
              </a:p>
              <a:p>
                <a:pPr marL="0" indent="0" algn="ctr">
                  <a:buNone/>
                </a:pPr>
                <a:r>
                  <a:rPr lang="en-US" sz="4000" dirty="0">
                    <a:latin typeface="Garamond" panose="02020404030301010803" pitchFamily="18" charset="0"/>
                  </a:rPr>
                  <a:t>And, given the logit link function:</a:t>
                </a:r>
              </a:p>
              <a:p>
                <a:pPr marL="0" indent="0" algn="ctr">
                  <a:buNone/>
                </a:pPr>
                <a:endParaRPr lang="en-US" sz="2000" dirty="0">
                  <a:latin typeface="Garamond" panose="02020404030301010803" pitchFamily="18" charset="0"/>
                </a:endParaRPr>
              </a:p>
              <a:p>
                <a:pPr marL="0" indent="0" algn="ctr">
                  <a:buNone/>
                </a:pPr>
                <a14:m>
                  <m:oMath xmlns:m="http://schemas.openxmlformats.org/officeDocument/2006/math">
                    <m:r>
                      <m:rPr>
                        <m:nor/>
                      </m:rPr>
                      <a:rPr lang="en-US" sz="4000" i="1" dirty="0">
                        <a:latin typeface="Garamond" panose="02020404030301010803" pitchFamily="18" charset="0"/>
                      </a:rPr>
                      <m:t>p</m:t>
                    </m:r>
                    <m:r>
                      <m:rPr>
                        <m:nor/>
                      </m:rPr>
                      <a:rPr lang="en-US" sz="4000" i="1" baseline="-25000" dirty="0">
                        <a:latin typeface="Garamond" panose="02020404030301010803" pitchFamily="18" charset="0"/>
                      </a:rPr>
                      <m:t>i</m:t>
                    </m:r>
                    <m:r>
                      <m:rPr>
                        <m:nor/>
                      </m:rPr>
                      <a:rPr lang="en-US" sz="4000" dirty="0">
                        <a:latin typeface="Garamond" panose="02020404030301010803" pitchFamily="18" charset="0"/>
                      </a:rPr>
                      <m:t> =</m:t>
                    </m:r>
                    <m:r>
                      <m:rPr>
                        <m:nor/>
                      </m:rPr>
                      <a:rPr lang="en-US" sz="4000" b="0" i="0" dirty="0" smtClean="0">
                        <a:latin typeface="Garamond" panose="02020404030301010803" pitchFamily="18" charset="0"/>
                      </a:rPr>
                      <m:t> </m:t>
                    </m:r>
                    <m:r>
                      <m:rPr>
                        <m:nor/>
                      </m:rPr>
                      <a:rPr lang="en-US" sz="4000" dirty="0">
                        <a:latin typeface="Garamond" panose="02020404030301010803" pitchFamily="18" charset="0"/>
                      </a:rPr>
                      <m:t>logi</m:t>
                    </m:r>
                    <m:r>
                      <m:rPr>
                        <m:nor/>
                      </m:rPr>
                      <a:rPr lang="en-US" sz="4000" b="0" i="0" dirty="0" smtClean="0">
                        <a:latin typeface="Garamond" panose="02020404030301010803" pitchFamily="18" charset="0"/>
                      </a:rPr>
                      <m:t>s</m:t>
                    </m:r>
                    <m:r>
                      <m:rPr>
                        <m:nor/>
                      </m:rPr>
                      <a:rPr lang="en-US" sz="4000" dirty="0">
                        <a:latin typeface="Garamond" panose="02020404030301010803" pitchFamily="18" charset="0"/>
                      </a:rPr>
                      <m:t>t</m:t>
                    </m:r>
                    <m:r>
                      <m:rPr>
                        <m:nor/>
                      </m:rPr>
                      <a:rPr lang="en-US" sz="4000" b="0" i="0" dirty="0" smtClean="0">
                        <a:latin typeface="Garamond" panose="02020404030301010803" pitchFamily="18" charset="0"/>
                      </a:rPr>
                      <m:t>ic</m:t>
                    </m:r>
                    <m:r>
                      <m:rPr>
                        <m:nor/>
                      </m:rPr>
                      <a:rPr lang="en-US" sz="4000" dirty="0">
                        <a:latin typeface="Garamond" panose="02020404030301010803" pitchFamily="18" charset="0"/>
                      </a:rPr>
                      <m:t>(</m:t>
                    </m:r>
                    <m:r>
                      <a:rPr lang="en-US" sz="4000" i="1">
                        <a:latin typeface="Cambria Math" panose="02040503050406030204" pitchFamily="18" charset="0"/>
                        <a:ea typeface="Cambria Math" panose="02040503050406030204" pitchFamily="18" charset="0"/>
                      </a:rPr>
                      <m:t>𝛼</m:t>
                    </m:r>
                    <m:r>
                      <m:rPr>
                        <m:nor/>
                      </m:rPr>
                      <a:rPr lang="en-US" sz="4000" dirty="0">
                        <a:latin typeface="Cambria Math" panose="02040503050406030204" pitchFamily="18" charset="0"/>
                        <a:ea typeface="Cambria Math" panose="02040503050406030204" pitchFamily="18" charset="0"/>
                      </a:rPr>
                      <m:t> + </m:t>
                    </m:r>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Garamond" panose="02020404030301010803" pitchFamily="18" charset="0"/>
                  </a:rPr>
                  <a:t>)</a:t>
                </a:r>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116869"/>
                <a:ext cx="8369877" cy="3930640"/>
              </a:xfrm>
              <a:blipFill>
                <a:blip r:embed="rId3"/>
                <a:stretch>
                  <a:fillRect t="-419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7786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Two Flavors of Binomial GLM</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825625"/>
            <a:ext cx="7886700" cy="4720648"/>
          </a:xfrm>
        </p:spPr>
        <p:txBody>
          <a:bodyPr>
            <a:normAutofit lnSpcReduction="10000"/>
          </a:bodyPr>
          <a:lstStyle/>
          <a:p>
            <a:r>
              <a:rPr lang="en-US" i="1" dirty="0">
                <a:latin typeface="Garamond" panose="02020404030301010803" pitchFamily="18" charset="0"/>
              </a:rPr>
              <a:t>Logistic regression </a:t>
            </a:r>
            <a:r>
              <a:rPr lang="en-US" dirty="0">
                <a:latin typeface="Garamond" panose="02020404030301010803" pitchFamily="18" charset="0"/>
              </a:rPr>
              <a:t>commonly refers to the situation when binomial data are organized into single-trial cases</a:t>
            </a:r>
            <a:endParaRPr lang="en-US" i="1" dirty="0">
              <a:latin typeface="Garamond" panose="02020404030301010803" pitchFamily="18" charset="0"/>
            </a:endParaRPr>
          </a:p>
          <a:p>
            <a:pPr lvl="1"/>
            <a:r>
              <a:rPr lang="en-US" dirty="0">
                <a:latin typeface="Garamond" panose="02020404030301010803" pitchFamily="18" charset="0"/>
              </a:rPr>
              <a:t>So the number of trials (</a:t>
            </a:r>
            <a:r>
              <a:rPr lang="en-US" i="1" dirty="0">
                <a:latin typeface="Garamond" panose="02020404030301010803" pitchFamily="18" charset="0"/>
              </a:rPr>
              <a:t>n</a:t>
            </a:r>
            <a:r>
              <a:rPr lang="en-US" dirty="0">
                <a:latin typeface="Garamond" panose="02020404030301010803" pitchFamily="18" charset="0"/>
              </a:rPr>
              <a:t>) for every observation will simply be 1</a:t>
            </a:r>
          </a:p>
          <a:p>
            <a:pPr lvl="1"/>
            <a:r>
              <a:rPr lang="en-US" dirty="0">
                <a:latin typeface="Garamond" panose="02020404030301010803" pitchFamily="18" charset="0"/>
              </a:rPr>
              <a:t>And the number of successes (</a:t>
            </a:r>
            <a:r>
              <a:rPr lang="en-US" i="1" dirty="0">
                <a:latin typeface="Garamond" panose="02020404030301010803" pitchFamily="18" charset="0"/>
              </a:rPr>
              <a:t>y</a:t>
            </a:r>
            <a:r>
              <a:rPr lang="en-US" dirty="0">
                <a:latin typeface="Garamond" panose="02020404030301010803" pitchFamily="18" charset="0"/>
              </a:rPr>
              <a:t>) can only be 0 or 1</a:t>
            </a:r>
          </a:p>
          <a:p>
            <a:pPr marL="457200" lvl="1" indent="0">
              <a:buNone/>
            </a:pPr>
            <a:endParaRPr lang="en-US" dirty="0">
              <a:latin typeface="Garamond" panose="02020404030301010803" pitchFamily="18" charset="0"/>
            </a:endParaRPr>
          </a:p>
          <a:p>
            <a:r>
              <a:rPr lang="en-US" i="1" dirty="0">
                <a:latin typeface="Garamond" panose="02020404030301010803" pitchFamily="18" charset="0"/>
              </a:rPr>
              <a:t>Aggregated binomial regression </a:t>
            </a:r>
            <a:r>
              <a:rPr lang="en-US" dirty="0">
                <a:latin typeface="Garamond" panose="02020404030301010803" pitchFamily="18" charset="0"/>
              </a:rPr>
              <a:t>refers to the situation when binomial data are aggregated for all observations having the same covariate values</a:t>
            </a:r>
          </a:p>
          <a:p>
            <a:pPr lvl="1"/>
            <a:r>
              <a:rPr lang="en-US" dirty="0">
                <a:latin typeface="Garamond" panose="02020404030301010803" pitchFamily="18" charset="0"/>
              </a:rPr>
              <a:t>So the number of trials (</a:t>
            </a:r>
            <a:r>
              <a:rPr lang="en-US" i="1" dirty="0">
                <a:latin typeface="Garamond" panose="02020404030301010803" pitchFamily="18" charset="0"/>
              </a:rPr>
              <a:t>n</a:t>
            </a:r>
            <a:r>
              <a:rPr lang="en-US" dirty="0">
                <a:latin typeface="Garamond" panose="02020404030301010803" pitchFamily="18" charset="0"/>
              </a:rPr>
              <a:t>) for every “observation” may differ</a:t>
            </a:r>
          </a:p>
          <a:p>
            <a:pPr lvl="1"/>
            <a:r>
              <a:rPr lang="en-US" dirty="0">
                <a:latin typeface="Garamond" panose="02020404030301010803" pitchFamily="18" charset="0"/>
              </a:rPr>
              <a:t>And the number of successes (</a:t>
            </a:r>
            <a:r>
              <a:rPr lang="en-US" i="1" dirty="0">
                <a:latin typeface="Garamond" panose="02020404030301010803" pitchFamily="18" charset="0"/>
              </a:rPr>
              <a:t>y</a:t>
            </a:r>
            <a:r>
              <a:rPr lang="en-US" dirty="0">
                <a:latin typeface="Garamond" panose="02020404030301010803" pitchFamily="18" charset="0"/>
              </a:rPr>
              <a:t>) can range from 0 to </a:t>
            </a:r>
            <a:r>
              <a:rPr lang="en-US" i="1" dirty="0">
                <a:latin typeface="Garamond" panose="02020404030301010803" pitchFamily="18" charset="0"/>
              </a:rPr>
              <a:t>n</a:t>
            </a:r>
          </a:p>
        </p:txBody>
      </p:sp>
    </p:spTree>
    <p:extLst>
      <p:ext uri="{BB962C8B-B14F-4D97-AF65-F5344CB8AC3E}">
        <p14:creationId xmlns:p14="http://schemas.microsoft.com/office/powerpoint/2010/main" val="31215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Prosocial Chimpanzees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5" name="Picture 4">
            <a:extLst>
              <a:ext uri="{FF2B5EF4-FFF2-40B4-BE49-F238E27FC236}">
                <a16:creationId xmlns:a16="http://schemas.microsoft.com/office/drawing/2014/main" id="{674EAA13-C830-3641-A551-792A5FF31F80}"/>
              </a:ext>
            </a:extLst>
          </p:cNvPr>
          <p:cNvPicPr>
            <a:picLocks noChangeAspect="1"/>
          </p:cNvPicPr>
          <p:nvPr/>
        </p:nvPicPr>
        <p:blipFill>
          <a:blip r:embed="rId3"/>
          <a:stretch>
            <a:fillRect/>
          </a:stretch>
        </p:blipFill>
        <p:spPr>
          <a:xfrm>
            <a:off x="0" y="1815381"/>
            <a:ext cx="9144000" cy="4130168"/>
          </a:xfrm>
          <a:prstGeom prst="rect">
            <a:avLst/>
          </a:prstGeom>
        </p:spPr>
      </p:pic>
    </p:spTree>
    <p:extLst>
      <p:ext uri="{BB962C8B-B14F-4D97-AF65-F5344CB8AC3E}">
        <p14:creationId xmlns:p14="http://schemas.microsoft.com/office/powerpoint/2010/main" val="286690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2958240"/>
                <a:ext cx="7886700" cy="3588033"/>
              </a:xfrm>
            </p:spPr>
            <p:txBody>
              <a:bodyPr>
                <a:normAutofit/>
              </a:bodyPr>
              <a:lstStyle/>
              <a:p>
                <a:pPr marL="0" indent="0" algn="ctr">
                  <a:buNone/>
                </a:pPr>
                <a:r>
                  <a:rPr lang="en-US" sz="4000" dirty="0" err="1">
                    <a:latin typeface="Garamond" panose="02020404030301010803" pitchFamily="18" charset="0"/>
                  </a:rPr>
                  <a:t>pulled_left</a:t>
                </a:r>
                <a:r>
                  <a:rPr lang="en-US" sz="4000" i="1" baseline="-25000" dirty="0" err="1">
                    <a:latin typeface="Garamond" panose="02020404030301010803" pitchFamily="18" charset="0"/>
                  </a:rPr>
                  <a:t>i</a:t>
                </a:r>
                <a:r>
                  <a:rPr lang="en-US" sz="4000" dirty="0">
                    <a:latin typeface="Garamond" panose="02020404030301010803" pitchFamily="18" charset="0"/>
                  </a:rPr>
                  <a:t> ~ Binomial(1, </a:t>
                </a:r>
                <a14:m>
                  <m:oMath xmlns:m="http://schemas.openxmlformats.org/officeDocument/2006/math">
                    <m:r>
                      <m:rPr>
                        <m:nor/>
                      </m:rPr>
                      <a:rPr lang="en-US" sz="4000" i="1" dirty="0">
                        <a:latin typeface="Garamond" panose="02020404030301010803" pitchFamily="18" charset="0"/>
                      </a:rPr>
                      <m:t>p</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dirty="0">
                    <a:latin typeface="Garamond" panose="02020404030301010803" pitchFamily="18" charset="0"/>
                  </a:rPr>
                  <a:t>logit(</a:t>
                </a:r>
                <a:r>
                  <a:rPr lang="en-US" sz="4000" i="1" dirty="0">
                    <a:latin typeface="Garamond" panose="02020404030301010803" pitchFamily="18" charset="0"/>
                  </a:rPr>
                  <a:t>p</a:t>
                </a:r>
                <a:r>
                  <a:rPr lang="en-US" sz="4000" baseline="-25000" dirty="0">
                    <a:latin typeface="Garamond" panose="02020404030301010803" pitchFamily="18" charset="0"/>
                  </a:rPr>
                  <a:t>i</a:t>
                </a:r>
                <a:r>
                  <a:rPr lang="en-US" sz="4000" dirty="0">
                    <a:latin typeface="Garamond" panose="02020404030301010803" pitchFamily="18" charset="0"/>
                  </a:rPr>
                  <a:t>)</a:t>
                </a:r>
                <a:r>
                  <a:rPr lang="en-US" sz="4000" i="1" baseline="-25000" dirty="0">
                    <a:latin typeface="Garamond" panose="02020404030301010803" pitchFamily="18" charset="0"/>
                  </a:rPr>
                  <a:t>  </a:t>
                </a: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m:t>
                    </m:r>
                    <m:r>
                      <m:rPr>
                        <m:nor/>
                      </m:rPr>
                      <a:rPr lang="en-US" sz="4000" b="0" i="1" smtClean="0">
                        <a:latin typeface="Cambria Math" panose="02040503050406030204" pitchFamily="18" charset="0"/>
                        <a:ea typeface="Cambria Math" panose="02040503050406030204" pitchFamily="18" charset="0"/>
                      </a:rPr>
                      <m:t>P</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PC</m:t>
                    </m:r>
                    <m:r>
                      <m:rPr>
                        <m:nor/>
                      </m:rPr>
                      <a:rPr lang="en-US" sz="4000" b="0" i="1" smtClean="0">
                        <a:latin typeface="Cambria Math" panose="02040503050406030204" pitchFamily="18" charset="0"/>
                        <a:ea typeface="Cambria Math" panose="02040503050406030204" pitchFamily="18" charset="0"/>
                      </a:rPr>
                      <m:t>P</m:t>
                    </m:r>
                    <m:r>
                      <m:rPr>
                        <m:nor/>
                      </m:rPr>
                      <a:rPr lang="en-US" sz="4000" i="1" baseline="-25000" dirty="0">
                        <a:latin typeface="Cambria Math" panose="02040503050406030204" pitchFamily="18" charset="0"/>
                        <a:ea typeface="Cambria Math" panose="02040503050406030204" pitchFamily="18" charset="0"/>
                      </a:rPr>
                      <m:t>i</m:t>
                    </m:r>
                    <m:r>
                      <m:rPr>
                        <m:nor/>
                      </m:rPr>
                      <a:rPr lang="en-US" sz="4000" b="0" i="1" smtClean="0">
                        <a:latin typeface="Cambria Math" panose="02040503050406030204" pitchFamily="18" charset="0"/>
                        <a:ea typeface="Cambria Math" panose="02040503050406030204" pitchFamily="18" charset="0"/>
                      </a:rPr>
                      <m:t>C</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Cambria Math" panose="02040503050406030204" pitchFamily="18" charset="0"/>
                    <a:ea typeface="Cambria Math" panose="02040503050406030204" pitchFamily="18" charset="0"/>
                  </a:rPr>
                  <a:t> </a:t>
                </a:r>
                <a:endParaRPr lang="en-US" sz="4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Garamond" panose="02020404030301010803" pitchFamily="18" charset="0"/>
                  </a:rPr>
                  <a:t> ~ Normal(0, 10)</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m:t>
                    </m:r>
                  </m:oMath>
                </a14:m>
                <a:r>
                  <a:rPr lang="en-US" sz="4000" dirty="0">
                    <a:latin typeface="Garamond" panose="02020404030301010803" pitchFamily="18" charset="0"/>
                  </a:rPr>
                  <a:t> ~ Normal(0, 10)</a:t>
                </a:r>
              </a:p>
              <a:p>
                <a:pPr marL="0" indent="0" algn="ctr">
                  <a:buNone/>
                </a:pP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PC</m:t>
                    </m:r>
                  </m:oMath>
                </a14:m>
                <a:r>
                  <a:rPr lang="en-US" sz="4000" dirty="0">
                    <a:latin typeface="Garamond" panose="02020404030301010803" pitchFamily="18" charset="0"/>
                  </a:rPr>
                  <a:t> ~ Normal(0, 10)</a:t>
                </a:r>
              </a:p>
              <a:p>
                <a:pPr marL="0" indent="0" algn="ctr">
                  <a:buNone/>
                </a:pPr>
                <a:endParaRPr lang="en-US" sz="4000" dirty="0">
                  <a:latin typeface="Garamond" panose="02020404030301010803"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2958240"/>
                <a:ext cx="7886700" cy="3588033"/>
              </a:xfrm>
              <a:blipFill>
                <a:blip r:embed="rId3"/>
                <a:stretch>
                  <a:fillRect t="-4594" b="-3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759982"/>
            <a:ext cx="9144000" cy="1325563"/>
          </a:xfrm>
        </p:spPr>
        <p:txBody>
          <a:bodyPr>
            <a:normAutofit fontScale="90000"/>
          </a:bodyPr>
          <a:lstStyle/>
          <a:p>
            <a:pPr algn="ctr"/>
            <a:r>
              <a:rPr lang="en-US" dirty="0">
                <a:latin typeface="Garamond" panose="02020404030301010803" pitchFamily="18" charset="0"/>
              </a:rPr>
              <a:t>Binomial GLM for </a:t>
            </a:r>
            <a:br>
              <a:rPr lang="en-US" dirty="0">
                <a:latin typeface="Garamond" panose="02020404030301010803" pitchFamily="18" charset="0"/>
              </a:rPr>
            </a:br>
            <a:r>
              <a:rPr lang="en-US" dirty="0">
                <a:latin typeface="Garamond" panose="02020404030301010803" pitchFamily="18" charset="0"/>
              </a:rPr>
              <a:t>Chimpanzee </a:t>
            </a:r>
            <a:r>
              <a:rPr lang="en-US" dirty="0" err="1">
                <a:latin typeface="Garamond" panose="02020404030301010803" pitchFamily="18" charset="0"/>
              </a:rPr>
              <a:t>Prosociality</a:t>
            </a:r>
            <a:br>
              <a:rPr lang="en-US" dirty="0">
                <a:latin typeface="Garamond" panose="02020404030301010803" pitchFamily="18" charset="0"/>
              </a:rPr>
            </a:br>
            <a:r>
              <a:rPr lang="en-US" sz="3600" b="1" dirty="0">
                <a:latin typeface="Garamond" panose="02020404030301010803" pitchFamily="18" charset="0"/>
              </a:rPr>
              <a:t>Predictors: </a:t>
            </a:r>
            <a:br>
              <a:rPr lang="en-US" sz="3600" dirty="0">
                <a:latin typeface="Garamond" panose="02020404030301010803" pitchFamily="18" charset="0"/>
              </a:rPr>
            </a:br>
            <a:r>
              <a:rPr lang="en-US" sz="3600" dirty="0">
                <a:latin typeface="Garamond" panose="02020404030301010803" pitchFamily="18" charset="0"/>
              </a:rPr>
              <a:t>Prosocial and Interaction between Prosocial and Condition</a:t>
            </a:r>
          </a:p>
        </p:txBody>
      </p:sp>
    </p:spTree>
    <p:extLst>
      <p:ext uri="{BB962C8B-B14F-4D97-AF65-F5344CB8AC3E}">
        <p14:creationId xmlns:p14="http://schemas.microsoft.com/office/powerpoint/2010/main" val="4042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Many Shades of Snow Geese</a:t>
            </a:r>
            <a:endParaRPr lang="en-US" sz="3600" dirty="0">
              <a:latin typeface="Monaco" pitchFamily="2" charset="0"/>
            </a:endParaRPr>
          </a:p>
        </p:txBody>
      </p:sp>
      <p:pic>
        <p:nvPicPr>
          <p:cNvPr id="3" name="Picture 2">
            <a:extLst>
              <a:ext uri="{FF2B5EF4-FFF2-40B4-BE49-F238E27FC236}">
                <a16:creationId xmlns:a16="http://schemas.microsoft.com/office/drawing/2014/main" id="{32E42DED-9F4C-4E4E-B997-EC1FF8792D45}"/>
              </a:ext>
            </a:extLst>
          </p:cNvPr>
          <p:cNvPicPr>
            <a:picLocks noChangeAspect="1"/>
          </p:cNvPicPr>
          <p:nvPr/>
        </p:nvPicPr>
        <p:blipFill>
          <a:blip r:embed="rId3"/>
          <a:stretch>
            <a:fillRect/>
          </a:stretch>
        </p:blipFill>
        <p:spPr>
          <a:xfrm>
            <a:off x="249382" y="2078182"/>
            <a:ext cx="4073236" cy="3054927"/>
          </a:xfrm>
          <a:prstGeom prst="rect">
            <a:avLst/>
          </a:prstGeom>
          <a:ln w="38100">
            <a:solidFill>
              <a:schemeClr val="tx1"/>
            </a:solidFill>
          </a:ln>
        </p:spPr>
      </p:pic>
      <p:pic>
        <p:nvPicPr>
          <p:cNvPr id="6" name="Picture 5">
            <a:extLst>
              <a:ext uri="{FF2B5EF4-FFF2-40B4-BE49-F238E27FC236}">
                <a16:creationId xmlns:a16="http://schemas.microsoft.com/office/drawing/2014/main" id="{C7A11775-AD79-F248-A67A-05DF298C8D5A}"/>
              </a:ext>
            </a:extLst>
          </p:cNvPr>
          <p:cNvPicPr>
            <a:picLocks noChangeAspect="1"/>
          </p:cNvPicPr>
          <p:nvPr/>
        </p:nvPicPr>
        <p:blipFill>
          <a:blip r:embed="rId4"/>
          <a:stretch>
            <a:fillRect/>
          </a:stretch>
        </p:blipFill>
        <p:spPr>
          <a:xfrm>
            <a:off x="4869872" y="2078182"/>
            <a:ext cx="4073236" cy="3054927"/>
          </a:xfrm>
          <a:prstGeom prst="rect">
            <a:avLst/>
          </a:prstGeom>
          <a:ln w="38100">
            <a:solidFill>
              <a:schemeClr val="tx1"/>
            </a:solidFill>
          </a:ln>
        </p:spPr>
      </p:pic>
      <p:sp>
        <p:nvSpPr>
          <p:cNvPr id="8" name="Content Placeholder 2">
            <a:extLst>
              <a:ext uri="{FF2B5EF4-FFF2-40B4-BE49-F238E27FC236}">
                <a16:creationId xmlns:a16="http://schemas.microsoft.com/office/drawing/2014/main" id="{2DC3BC6D-D7F2-F94F-B969-4F9A3428435E}"/>
              </a:ext>
            </a:extLst>
          </p:cNvPr>
          <p:cNvSpPr>
            <a:spLocks noGrp="1"/>
          </p:cNvSpPr>
          <p:nvPr>
            <p:ph idx="1"/>
          </p:nvPr>
        </p:nvSpPr>
        <p:spPr>
          <a:xfrm>
            <a:off x="249382" y="5520602"/>
            <a:ext cx="4073236" cy="713943"/>
          </a:xfrm>
        </p:spPr>
        <p:txBody>
          <a:bodyPr>
            <a:noAutofit/>
          </a:bodyPr>
          <a:lstStyle/>
          <a:p>
            <a:pPr marL="0" indent="0" algn="ctr">
              <a:buNone/>
            </a:pPr>
            <a:r>
              <a:rPr lang="en-US" sz="3600" dirty="0">
                <a:latin typeface="Garamond" panose="02020404030301010803" pitchFamily="18" charset="0"/>
              </a:rPr>
              <a:t>White Morph</a:t>
            </a:r>
            <a:endParaRPr lang="en-US" sz="3600" baseline="-25000" dirty="0">
              <a:solidFill>
                <a:schemeClr val="tx1"/>
              </a:solidFill>
              <a:latin typeface="Cambria Math" panose="02040503050406030204" pitchFamily="18" charset="0"/>
              <a:ea typeface="Cambria Math" panose="02040503050406030204" pitchFamily="18" charset="0"/>
            </a:endParaRPr>
          </a:p>
        </p:txBody>
      </p:sp>
      <p:sp>
        <p:nvSpPr>
          <p:cNvPr id="10" name="Content Placeholder 2">
            <a:extLst>
              <a:ext uri="{FF2B5EF4-FFF2-40B4-BE49-F238E27FC236}">
                <a16:creationId xmlns:a16="http://schemas.microsoft.com/office/drawing/2014/main" id="{10F09F68-2F8B-D44E-AECE-AC7A329B7984}"/>
              </a:ext>
            </a:extLst>
          </p:cNvPr>
          <p:cNvSpPr txBox="1">
            <a:spLocks/>
          </p:cNvSpPr>
          <p:nvPr/>
        </p:nvSpPr>
        <p:spPr>
          <a:xfrm>
            <a:off x="4869872" y="5534022"/>
            <a:ext cx="4073236" cy="713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Garamond" panose="02020404030301010803" pitchFamily="18" charset="0"/>
              </a:rPr>
              <a:t>Blue Morph</a:t>
            </a:r>
            <a:endParaRPr lang="en-US" sz="3600"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5073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parameter(s)</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err="1">
                    <a:solidFill>
                      <a:srgbClr val="FF0000"/>
                    </a:solidFill>
                    <a:latin typeface="Garamond" panose="02020404030301010803" pitchFamily="18" charset="0"/>
                  </a:rPr>
                  <a:t>some_other_dist</a:t>
                </a:r>
                <a:r>
                  <a:rPr lang="en-US" sz="4000" dirty="0">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i="1" dirty="0">
                    <a:solidFill>
                      <a:srgbClr val="00B050"/>
                    </a:solidFill>
                    <a:latin typeface="Garamond" panose="02020404030301010803" pitchFamily="18" charset="0"/>
                  </a:rPr>
                  <a:t>f</a:t>
                </a:r>
                <a:r>
                  <a:rPr lang="en-US" sz="4000" dirty="0">
                    <a:solidFill>
                      <a:srgbClr val="00B050"/>
                    </a:solidFill>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smtClean="0">
                        <a:latin typeface="Garamond" panose="02020404030301010803" pitchFamily="18" charset="0"/>
                      </a:rPr>
                      <m:t>i</m:t>
                    </m:r>
                  </m:oMath>
                </a14:m>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6880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Tree>
    <p:extLst>
      <p:ext uri="{BB962C8B-B14F-4D97-AF65-F5344CB8AC3E}">
        <p14:creationId xmlns:p14="http://schemas.microsoft.com/office/powerpoint/2010/main" val="352027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110341"/>
            <a:ext cx="7886700" cy="5535387"/>
          </a:xfrm>
        </p:spPr>
        <p:txBody>
          <a:bodyPr>
            <a:normAutofit fontScale="92500" lnSpcReduction="20000"/>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two</a:t>
            </a:r>
            <a:r>
              <a:rPr lang="en-US" dirty="0">
                <a:latin typeface="Garamond" panose="02020404030301010803" pitchFamily="18" charset="0"/>
              </a:rPr>
              <a:t> parameters: </a:t>
            </a:r>
          </a:p>
          <a:p>
            <a:pPr lvl="1"/>
            <a:r>
              <a:rPr lang="en-US" i="1" dirty="0">
                <a:latin typeface="Garamond" panose="02020404030301010803" pitchFamily="18" charset="0"/>
              </a:rPr>
              <a:t>n</a:t>
            </a:r>
            <a:r>
              <a:rPr lang="en-US" dirty="0">
                <a:latin typeface="Garamond" panose="02020404030301010803" pitchFamily="18" charset="0"/>
              </a:rPr>
              <a:t> = number of trials, </a:t>
            </a:r>
            <a:r>
              <a:rPr lang="en-US" i="1" dirty="0">
                <a:latin typeface="Garamond" panose="02020404030301010803" pitchFamily="18" charset="0"/>
              </a:rPr>
              <a:t>p</a:t>
            </a:r>
            <a:r>
              <a:rPr lang="en-US" dirty="0">
                <a:latin typeface="Garamond" panose="02020404030301010803" pitchFamily="18" charset="0"/>
              </a:rPr>
              <a:t> = probability of success</a:t>
            </a:r>
          </a:p>
          <a:p>
            <a:pPr lvl="1"/>
            <a:endParaRPr lang="en-US" dirty="0">
              <a:latin typeface="Garamond" panose="02020404030301010803" pitchFamily="18" charset="0"/>
            </a:endParaRPr>
          </a:p>
          <a:p>
            <a:r>
              <a:rPr lang="en-US" dirty="0">
                <a:latin typeface="Garamond" panose="02020404030301010803" pitchFamily="18" charset="0"/>
              </a:rPr>
              <a:t>Outcome is the number of successes (x) in </a:t>
            </a:r>
            <a:r>
              <a:rPr lang="en-US" i="1" dirty="0">
                <a:latin typeface="Garamond" panose="02020404030301010803" pitchFamily="18" charset="0"/>
              </a:rPr>
              <a:t>n </a:t>
            </a:r>
            <a:r>
              <a:rPr lang="en-US" dirty="0">
                <a:latin typeface="Garamond" panose="02020404030301010803" pitchFamily="18" charset="0"/>
              </a:rPr>
              <a:t>trials with probability of success </a:t>
            </a:r>
            <a:r>
              <a:rPr lang="en-US" i="1" dirty="0">
                <a:latin typeface="Garamond" panose="02020404030301010803" pitchFamily="18" charset="0"/>
              </a:rPr>
              <a:t>p</a:t>
            </a:r>
            <a:endParaRPr lang="en-US" dirty="0">
              <a:latin typeface="Garamond" panose="02020404030301010803" pitchFamily="18" charset="0"/>
            </a:endParaRPr>
          </a:p>
          <a:p>
            <a:pPr marL="457200" lvl="1" indent="0">
              <a:buNone/>
            </a:pPr>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probability mass function </a:t>
            </a:r>
            <a:r>
              <a:rPr lang="en-US" dirty="0">
                <a:latin typeface="Garamond" panose="02020404030301010803" pitchFamily="18" charset="0"/>
              </a:rPr>
              <a:t>in R:</a:t>
            </a:r>
          </a:p>
          <a:p>
            <a:pPr lvl="1"/>
            <a:r>
              <a:rPr lang="en-US" sz="1800" dirty="0" err="1">
                <a:latin typeface="Monaco" pitchFamily="2" charset="0"/>
              </a:rPr>
              <a:t>dbinom</a:t>
            </a:r>
            <a:r>
              <a:rPr lang="en-US" sz="1800" dirty="0">
                <a:latin typeface="Monaco" pitchFamily="2" charset="0"/>
              </a:rPr>
              <a:t>(x, size, </a:t>
            </a:r>
            <a:r>
              <a:rPr lang="en-US" sz="1800" dirty="0" err="1">
                <a:latin typeface="Monaco" pitchFamily="2" charset="0"/>
              </a:rPr>
              <a:t>prob</a:t>
            </a:r>
            <a:r>
              <a:rPr lang="en-US" sz="1800" dirty="0">
                <a:latin typeface="Monaco" pitchFamily="2" charset="0"/>
              </a:rPr>
              <a:t>)</a:t>
            </a:r>
          </a:p>
          <a:p>
            <a:pPr lvl="1"/>
            <a:r>
              <a:rPr lang="en-US" dirty="0">
                <a:latin typeface="Garamond" panose="02020404030301010803" pitchFamily="18" charset="0"/>
              </a:rPr>
              <a:t>Where </a:t>
            </a:r>
            <a:r>
              <a:rPr lang="en-US" sz="1800" dirty="0">
                <a:latin typeface="Monaco" pitchFamily="2" charset="0"/>
              </a:rPr>
              <a:t>x</a:t>
            </a:r>
            <a:r>
              <a:rPr lang="en-US" dirty="0">
                <a:latin typeface="Garamond" panose="02020404030301010803" pitchFamily="18" charset="0"/>
              </a:rPr>
              <a:t> = the number of successes, </a:t>
            </a:r>
            <a:r>
              <a:rPr lang="en-US" sz="1800" dirty="0">
                <a:latin typeface="Monaco" pitchFamily="2" charset="0"/>
              </a:rPr>
              <a:t>size</a:t>
            </a:r>
            <a:r>
              <a:rPr lang="en-US" dirty="0">
                <a:latin typeface="Garamond" panose="02020404030301010803" pitchFamily="18" charset="0"/>
              </a:rPr>
              <a:t> = </a:t>
            </a:r>
            <a:r>
              <a:rPr lang="en-US" i="1" dirty="0">
                <a:latin typeface="Garamond" panose="02020404030301010803" pitchFamily="18" charset="0"/>
              </a:rPr>
              <a:t>n</a:t>
            </a:r>
            <a:r>
              <a:rPr lang="en-US" dirty="0">
                <a:latin typeface="Garamond" panose="02020404030301010803" pitchFamily="18" charset="0"/>
              </a:rPr>
              <a:t>, </a:t>
            </a:r>
            <a:r>
              <a:rPr lang="en-US" sz="1800" dirty="0" err="1">
                <a:latin typeface="Monaco" pitchFamily="2" charset="0"/>
              </a:rPr>
              <a:t>prob</a:t>
            </a:r>
            <a:r>
              <a:rPr lang="en-US" dirty="0">
                <a:latin typeface="Garamond" panose="02020404030301010803" pitchFamily="18" charset="0"/>
              </a:rPr>
              <a:t> = </a:t>
            </a:r>
            <a:r>
              <a:rPr lang="en-US" i="1" dirty="0">
                <a:latin typeface="Garamond" panose="02020404030301010803" pitchFamily="18" charset="0"/>
              </a:rPr>
              <a:t>p</a:t>
            </a:r>
          </a:p>
          <a:p>
            <a:endParaRPr lang="en-US" sz="1800" dirty="0">
              <a:latin typeface="Monaco" pitchFamily="2" charset="0"/>
            </a:endParaRPr>
          </a:p>
          <a:p>
            <a:r>
              <a:rPr lang="en-US" dirty="0">
                <a:latin typeface="Garamond" panose="02020404030301010803" pitchFamily="18" charset="0"/>
              </a:rPr>
              <a:t>Which can be visualized like so:</a:t>
            </a:r>
          </a:p>
          <a:p>
            <a:pPr lvl="1"/>
            <a:r>
              <a:rPr lang="en-US" sz="1800" dirty="0">
                <a:latin typeface="Monaco" pitchFamily="2" charset="0"/>
              </a:rPr>
              <a:t>plot(0:10, </a:t>
            </a:r>
            <a:r>
              <a:rPr lang="en-US" sz="1800" dirty="0" err="1">
                <a:latin typeface="Monaco" pitchFamily="2" charset="0"/>
              </a:rPr>
              <a:t>dbinom</a:t>
            </a:r>
            <a:r>
              <a:rPr lang="en-US" sz="1800" dirty="0">
                <a:latin typeface="Monaco" pitchFamily="2" charset="0"/>
              </a:rPr>
              <a:t>(0:10, size = 10, </a:t>
            </a:r>
            <a:r>
              <a:rPr lang="en-US" sz="1800" dirty="0" err="1">
                <a:latin typeface="Monaco" pitchFamily="2" charset="0"/>
              </a:rPr>
              <a:t>prob</a:t>
            </a:r>
            <a:r>
              <a:rPr lang="en-US" sz="1800" dirty="0">
                <a:latin typeface="Monaco" pitchFamily="2" charset="0"/>
              </a:rPr>
              <a:t> = 0.3))</a:t>
            </a:r>
          </a:p>
          <a:p>
            <a:pPr lvl="1"/>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random generation function </a:t>
            </a:r>
            <a:r>
              <a:rPr lang="en-US" dirty="0">
                <a:latin typeface="Garamond" panose="02020404030301010803" pitchFamily="18" charset="0"/>
              </a:rPr>
              <a:t>in R:</a:t>
            </a:r>
          </a:p>
          <a:p>
            <a:pPr lvl="1"/>
            <a:r>
              <a:rPr lang="en-US" sz="1800" dirty="0" err="1">
                <a:latin typeface="Monaco" pitchFamily="2" charset="0"/>
              </a:rPr>
              <a:t>rbinom</a:t>
            </a:r>
            <a:r>
              <a:rPr lang="en-US" sz="1800" dirty="0">
                <a:latin typeface="Monaco" pitchFamily="2" charset="0"/>
              </a:rPr>
              <a:t>(n, size, </a:t>
            </a:r>
            <a:r>
              <a:rPr lang="en-US" sz="1800" dirty="0" err="1">
                <a:latin typeface="Monaco" pitchFamily="2" charset="0"/>
              </a:rPr>
              <a:t>prob</a:t>
            </a:r>
            <a:r>
              <a:rPr lang="en-US" sz="1800" dirty="0">
                <a:latin typeface="Monaco" pitchFamily="2" charset="0"/>
              </a:rPr>
              <a:t>)</a:t>
            </a:r>
          </a:p>
          <a:p>
            <a:pPr lvl="1"/>
            <a:r>
              <a:rPr lang="en-US" dirty="0">
                <a:latin typeface="Garamond" panose="02020404030301010803" pitchFamily="18" charset="0"/>
              </a:rPr>
              <a:t>Where </a:t>
            </a:r>
            <a:r>
              <a:rPr lang="en-US" sz="1800" dirty="0">
                <a:latin typeface="Monaco" pitchFamily="2" charset="0"/>
              </a:rPr>
              <a:t>n</a:t>
            </a:r>
            <a:r>
              <a:rPr lang="en-US" dirty="0">
                <a:latin typeface="Garamond" panose="02020404030301010803" pitchFamily="18" charset="0"/>
              </a:rPr>
              <a:t> = the number of observations to generate, </a:t>
            </a:r>
            <a:r>
              <a:rPr lang="en-US" sz="1800" dirty="0">
                <a:latin typeface="Monaco" pitchFamily="2" charset="0"/>
              </a:rPr>
              <a:t>size</a:t>
            </a:r>
            <a:r>
              <a:rPr lang="en-US" dirty="0">
                <a:latin typeface="Garamond" panose="02020404030301010803" pitchFamily="18" charset="0"/>
              </a:rPr>
              <a:t> = </a:t>
            </a:r>
            <a:r>
              <a:rPr lang="en-US" i="1" dirty="0">
                <a:latin typeface="Garamond" panose="02020404030301010803" pitchFamily="18" charset="0"/>
              </a:rPr>
              <a:t>n</a:t>
            </a:r>
            <a:r>
              <a:rPr lang="en-US" dirty="0">
                <a:latin typeface="Garamond" panose="02020404030301010803" pitchFamily="18" charset="0"/>
              </a:rPr>
              <a:t>, </a:t>
            </a:r>
            <a:r>
              <a:rPr lang="en-US" sz="1800" dirty="0" err="1">
                <a:latin typeface="Monaco" pitchFamily="2" charset="0"/>
              </a:rPr>
              <a:t>prob</a:t>
            </a:r>
            <a:r>
              <a:rPr lang="en-US" dirty="0">
                <a:latin typeface="Garamond" panose="02020404030301010803" pitchFamily="18" charset="0"/>
              </a:rPr>
              <a:t> = </a:t>
            </a:r>
            <a:r>
              <a:rPr lang="en-US" i="1" dirty="0">
                <a:latin typeface="Garamond" panose="02020404030301010803" pitchFamily="18" charset="0"/>
              </a:rPr>
              <a:t>p</a:t>
            </a:r>
          </a:p>
        </p:txBody>
      </p:sp>
    </p:spTree>
    <p:extLst>
      <p:ext uri="{BB962C8B-B14F-4D97-AF65-F5344CB8AC3E}">
        <p14:creationId xmlns:p14="http://schemas.microsoft.com/office/powerpoint/2010/main" val="182095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1578831"/>
          </a:xfrm>
        </p:spPr>
        <p:txBody>
          <a:bodyPr>
            <a:noAutofit/>
          </a:bodyPr>
          <a:lstStyle/>
          <a:p>
            <a:pPr marL="0" indent="0" algn="ctr">
              <a:buNone/>
            </a:pPr>
            <a:r>
              <a:rPr lang="en-US" sz="4000" i="1" dirty="0">
                <a:solidFill>
                  <a:schemeClr val="tx1"/>
                </a:solidFill>
                <a:latin typeface="Garamond" panose="02020404030301010803" pitchFamily="18" charset="0"/>
              </a:rPr>
              <a:t>p</a:t>
            </a: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0 to 1</a:t>
            </a:r>
            <a:endParaRPr lang="en-US" sz="4000" baseline="-25000" dirty="0">
              <a:solidFill>
                <a:schemeClr val="tx1"/>
              </a:solidFill>
              <a:latin typeface="Cambria Math" panose="02040503050406030204" pitchFamily="18" charset="0"/>
              <a:ea typeface="Cambria Math" panose="02040503050406030204" pitchFamily="18" charset="0"/>
            </a:endParaRPr>
          </a:p>
        </p:txBody>
      </p:sp>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Probability </a:t>
            </a:r>
          </a:p>
        </p:txBody>
      </p:sp>
    </p:spTree>
    <p:extLst>
      <p:ext uri="{BB962C8B-B14F-4D97-AF65-F5344CB8AC3E}">
        <p14:creationId xmlns:p14="http://schemas.microsoft.com/office/powerpoint/2010/main" val="36420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2787639"/>
              </a:xfrm>
            </p:spPr>
            <p:txBody>
              <a:bodyPr>
                <a:noAutofit/>
              </a:bodyPr>
              <a:lstStyle/>
              <a:p>
                <a:pPr marL="0" indent="0" algn="ctr">
                  <a:buNone/>
                </a:pPr>
                <a:r>
                  <a:rPr lang="en-US" sz="4000" i="1" dirty="0">
                    <a:solidFill>
                      <a:schemeClr val="tx1"/>
                    </a:solidFill>
                    <a:latin typeface="Garamond" panose="02020404030301010803" pitchFamily="18" charset="0"/>
                  </a:rPr>
                  <a:t>p </a:t>
                </a:r>
                <a:r>
                  <a:rPr lang="en-US" sz="4000" dirty="0">
                    <a:solidFill>
                      <a:schemeClr val="tx1"/>
                    </a:solidFill>
                    <a:latin typeface="Garamond" panose="02020404030301010803" pitchFamily="18" charset="0"/>
                  </a:rPr>
                  <a:t>/ (1 – </a:t>
                </a:r>
                <a:r>
                  <a:rPr lang="en-US" sz="4000" i="1" dirty="0">
                    <a:latin typeface="Garamond" panose="02020404030301010803" pitchFamily="18" charset="0"/>
                  </a:rPr>
                  <a:t>p</a:t>
                </a:r>
                <a:r>
                  <a:rPr lang="en-US" sz="4000" dirty="0">
                    <a:latin typeface="Garamond" panose="02020404030301010803" pitchFamily="18" charset="0"/>
                  </a:rPr>
                  <a:t>)</a:t>
                </a:r>
                <a:endParaRPr lang="en-US" sz="4000" i="1" dirty="0">
                  <a:solidFill>
                    <a:schemeClr val="tx1"/>
                  </a:solidFill>
                  <a:latin typeface="Garamond" panose="02020404030301010803" pitchFamily="18" charset="0"/>
                </a:endParaRP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0 to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endParaRPr lang="en-US" sz="4000" baseline="-25000" dirty="0">
                  <a:solidFill>
                    <a:schemeClr val="tx1"/>
                  </a:solidFill>
                  <a:latin typeface="Garamond" panose="02020404030301010803"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2787639"/>
              </a:xfrm>
              <a:blipFill>
                <a:blip r:embed="rId3"/>
                <a:stretch>
                  <a:fillRect t="-543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Odds </a:t>
            </a:r>
          </a:p>
        </p:txBody>
      </p:sp>
    </p:spTree>
    <p:extLst>
      <p:ext uri="{BB962C8B-B14F-4D97-AF65-F5344CB8AC3E}">
        <p14:creationId xmlns:p14="http://schemas.microsoft.com/office/powerpoint/2010/main" val="105461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2787639"/>
              </a:xfrm>
            </p:spPr>
            <p:txBody>
              <a:bodyPr>
                <a:noAutofit/>
              </a:bodyPr>
              <a:lstStyle/>
              <a:p>
                <a:pPr marL="0" indent="0" algn="ctr">
                  <a:buNone/>
                </a:pPr>
                <a:r>
                  <a:rPr lang="en-US" sz="4000" dirty="0">
                    <a:latin typeface="Garamond" panose="02020404030301010803" pitchFamily="18" charset="0"/>
                  </a:rPr>
                  <a:t>log(</a:t>
                </a:r>
                <a:r>
                  <a:rPr lang="en-US" sz="4000" i="1" dirty="0">
                    <a:solidFill>
                      <a:schemeClr val="tx1"/>
                    </a:solidFill>
                    <a:latin typeface="Garamond" panose="02020404030301010803" pitchFamily="18" charset="0"/>
                  </a:rPr>
                  <a:t>p </a:t>
                </a:r>
                <a:r>
                  <a:rPr lang="en-US" sz="4000" dirty="0">
                    <a:solidFill>
                      <a:schemeClr val="tx1"/>
                    </a:solidFill>
                    <a:latin typeface="Garamond" panose="02020404030301010803" pitchFamily="18" charset="0"/>
                  </a:rPr>
                  <a:t>/ (1 – </a:t>
                </a:r>
                <a:r>
                  <a:rPr lang="en-US" sz="4000" i="1" dirty="0">
                    <a:latin typeface="Garamond" panose="02020404030301010803" pitchFamily="18" charset="0"/>
                  </a:rPr>
                  <a:t>p</a:t>
                </a:r>
                <a:r>
                  <a:rPr lang="en-US" sz="4000" dirty="0">
                    <a:latin typeface="Garamond" panose="02020404030301010803" pitchFamily="18" charset="0"/>
                  </a:rPr>
                  <a:t>))</a:t>
                </a:r>
                <a:endParaRPr lang="en-US" sz="4000" i="1" dirty="0">
                  <a:solidFill>
                    <a:schemeClr val="tx1"/>
                  </a:solidFill>
                  <a:latin typeface="Garamond" panose="02020404030301010803" pitchFamily="18" charset="0"/>
                </a:endParaRP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a:t>
                </a:r>
                <a14:m>
                  <m:oMath xmlns:m="http://schemas.openxmlformats.org/officeDocument/2006/math">
                    <m:r>
                      <a:rPr lang="en-US" sz="4000" i="1">
                        <a:latin typeface="Cambria Math" panose="02040503050406030204" pitchFamily="18" charset="0"/>
                        <a:ea typeface="Cambria Math" panose="02040503050406030204" pitchFamily="18" charset="0"/>
                      </a:rPr>
                      <m:t>∞</m:t>
                    </m:r>
                  </m:oMath>
                </a14:m>
                <a:r>
                  <a:rPr lang="en-US" sz="4000" dirty="0">
                    <a:latin typeface="Garamond" panose="02020404030301010803" pitchFamily="18" charset="0"/>
                  </a:rPr>
                  <a:t> to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endParaRPr lang="en-US" sz="4000" baseline="-25000" dirty="0">
                  <a:solidFill>
                    <a:schemeClr val="tx1"/>
                  </a:solidFill>
                  <a:latin typeface="Garamond" panose="02020404030301010803"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2787639"/>
              </a:xfrm>
              <a:blipFill>
                <a:blip r:embed="rId3"/>
                <a:stretch>
                  <a:fillRect t="-543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Log-odds (aka the Logit Function)</a:t>
            </a:r>
          </a:p>
        </p:txBody>
      </p:sp>
    </p:spTree>
    <p:extLst>
      <p:ext uri="{BB962C8B-B14F-4D97-AF65-F5344CB8AC3E}">
        <p14:creationId xmlns:p14="http://schemas.microsoft.com/office/powerpoint/2010/main" val="19261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Necessity of Link Functions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0E45C484-7F1A-394F-B40C-EC37B506FB7C}"/>
              </a:ext>
            </a:extLst>
          </p:cNvPr>
          <p:cNvPicPr>
            <a:picLocks noChangeAspect="1"/>
          </p:cNvPicPr>
          <p:nvPr/>
        </p:nvPicPr>
        <p:blipFill>
          <a:blip r:embed="rId3"/>
          <a:stretch>
            <a:fillRect/>
          </a:stretch>
        </p:blipFill>
        <p:spPr>
          <a:xfrm>
            <a:off x="140339" y="2077713"/>
            <a:ext cx="8863322" cy="3936062"/>
          </a:xfrm>
          <a:prstGeom prst="rect">
            <a:avLst/>
          </a:prstGeom>
        </p:spPr>
      </p:pic>
    </p:spTree>
    <p:extLst>
      <p:ext uri="{BB962C8B-B14F-4D97-AF65-F5344CB8AC3E}">
        <p14:creationId xmlns:p14="http://schemas.microsoft.com/office/powerpoint/2010/main" val="2841022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2B749-06CD-9F4D-ABBF-DBA935B1242A}"/>
              </a:ext>
            </a:extLst>
          </p:cNvPr>
          <p:cNvPicPr>
            <a:picLocks noChangeAspect="1"/>
          </p:cNvPicPr>
          <p:nvPr/>
        </p:nvPicPr>
        <p:blipFill>
          <a:blip r:embed="rId3"/>
          <a:stretch>
            <a:fillRect/>
          </a:stretch>
        </p:blipFill>
        <p:spPr>
          <a:xfrm>
            <a:off x="467591" y="1368539"/>
            <a:ext cx="8333509" cy="528164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Logit Link for Binomial GLMs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31001012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23634</TotalTime>
  <Words>724</Words>
  <Application>Microsoft Macintosh PowerPoint</Application>
  <PresentationFormat>On-screen Show (4:3)</PresentationFormat>
  <Paragraphs>110</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Garamond</vt:lpstr>
      <vt:lpstr>Monaco</vt:lpstr>
      <vt:lpstr>Office Theme</vt:lpstr>
      <vt:lpstr>Introduction to Statistics for  Ecology and Evolutionary Biology  Binomial Regression  Week 12 15 April 2019 </vt:lpstr>
      <vt:lpstr>From Linear Models to Generalized Linear Models (GLMs) </vt:lpstr>
      <vt:lpstr>PowerPoint Presentation</vt:lpstr>
      <vt:lpstr>Binomial Distribution</vt:lpstr>
      <vt:lpstr>Probability </vt:lpstr>
      <vt:lpstr>Odds </vt:lpstr>
      <vt:lpstr>Log-odds (aka the Logit Function)</vt:lpstr>
      <vt:lpstr>The Necessity of Link Functions</vt:lpstr>
      <vt:lpstr>Logit Link for Binomial GLMs</vt:lpstr>
      <vt:lpstr>Binomial GLM </vt:lpstr>
      <vt:lpstr>Binomial GLM </vt:lpstr>
      <vt:lpstr>Binomial GLM </vt:lpstr>
      <vt:lpstr>Two Flavors of Binomial GLM</vt:lpstr>
      <vt:lpstr>Prosocial Chimpanzees</vt:lpstr>
      <vt:lpstr>Binomial GLM for  Chimpanzee Prosociality Predictors:  Prosocial and Interaction between Prosocial and Condition</vt:lpstr>
      <vt:lpstr>Many Shades of Snow Geese</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445</cp:revision>
  <dcterms:created xsi:type="dcterms:W3CDTF">2019-02-10T22:55:32Z</dcterms:created>
  <dcterms:modified xsi:type="dcterms:W3CDTF">2019-04-14T23:07:13Z</dcterms:modified>
</cp:coreProperties>
</file>